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80" r:id="rId2"/>
    <p:sldId id="256" r:id="rId3"/>
    <p:sldId id="257" r:id="rId4"/>
    <p:sldId id="258" r:id="rId5"/>
    <p:sldId id="259" r:id="rId6"/>
    <p:sldId id="260" r:id="rId7"/>
    <p:sldId id="282" r:id="rId8"/>
    <p:sldId id="261" r:id="rId9"/>
    <p:sldId id="288" r:id="rId10"/>
    <p:sldId id="263" r:id="rId11"/>
    <p:sldId id="289" r:id="rId12"/>
    <p:sldId id="290" r:id="rId13"/>
    <p:sldId id="262" r:id="rId14"/>
    <p:sldId id="291" r:id="rId15"/>
    <p:sldId id="266" r:id="rId16"/>
    <p:sldId id="267" r:id="rId17"/>
    <p:sldId id="283" r:id="rId18"/>
    <p:sldId id="292" r:id="rId19"/>
    <p:sldId id="268" r:id="rId20"/>
    <p:sldId id="293" r:id="rId21"/>
    <p:sldId id="294" r:id="rId22"/>
    <p:sldId id="295" r:id="rId23"/>
    <p:sldId id="269" r:id="rId24"/>
    <p:sldId id="285" r:id="rId25"/>
    <p:sldId id="270" r:id="rId26"/>
    <p:sldId id="296" r:id="rId27"/>
    <p:sldId id="271" r:id="rId28"/>
    <p:sldId id="297" r:id="rId29"/>
    <p:sldId id="298" r:id="rId30"/>
    <p:sldId id="286" r:id="rId31"/>
    <p:sldId id="299" r:id="rId32"/>
    <p:sldId id="300" r:id="rId33"/>
    <p:sldId id="273" r:id="rId34"/>
    <p:sldId id="301" r:id="rId35"/>
    <p:sldId id="302" r:id="rId36"/>
    <p:sldId id="274" r:id="rId37"/>
    <p:sldId id="287" r:id="rId38"/>
    <p:sldId id="275" r:id="rId39"/>
    <p:sldId id="276" r:id="rId40"/>
    <p:sldId id="277" r:id="rId41"/>
    <p:sldId id="28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343" autoAdjust="0"/>
  </p:normalViewPr>
  <p:slideViewPr>
    <p:cSldViewPr snapToGrid="0">
      <p:cViewPr varScale="1">
        <p:scale>
          <a:sx n="69" d="100"/>
          <a:sy n="69" d="100"/>
        </p:scale>
        <p:origin x="7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notesMaster" Target="notesMasters/notesMaster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D9409-5B7E-4447-8DDF-BE41CA3363DD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77F0A-3425-43D2-88CD-95F80F9C9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51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CTT (</a:t>
            </a:r>
            <a:r>
              <a:rPr lang="en-US" dirty="0" err="1"/>
              <a:t>cognative</a:t>
            </a:r>
            <a:r>
              <a:rPr lang="en-US" dirty="0"/>
              <a:t> time techniques)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77F0A-3425-43D2-88CD-95F80F9C9C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77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 one should keep in mind when assessing a computer system that other aspects of performance (errors, learning, functionality, recall, concentration, fatigue, and acceptability) types of users (novice, casual)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non-routine tasks have to be considered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77F0A-3425-43D2-88CD-95F80F9C9C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06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 while using computers interactions eliminate extra unnecessary tasks… for. Um </a:t>
            </a:r>
            <a:r>
              <a:rPr lang="en-US" dirty="0" err="1"/>
              <a:t>neccery</a:t>
            </a:r>
            <a:r>
              <a:rPr lang="en-US" dirty="0"/>
              <a:t> pdf adds and etc. and if user is typing on words to eliminate this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677F0A-3425-43D2-88CD-95F80F9C9C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Selection : there can be more than one methods then we can select which is best and efficient to use in this situation </a:t>
            </a:r>
          </a:p>
          <a:p>
            <a:r>
              <a:rPr lang="en-US" dirty="0"/>
              <a:t>depending on user behavior </a:t>
            </a:r>
          </a:p>
          <a:p>
            <a:r>
              <a:rPr lang="en-US" dirty="0"/>
              <a:t>( select which is easy for users)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677F0A-3425-43D2-88CD-95F80F9C9C9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60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1. Abstract modeling is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 way of learning skills and behaviors by the indirect observation of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677F0A-3425-43D2-88CD-95F80F9C9C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4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1.underlying behavioral responses in a specific task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; </a:t>
            </a: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2. Model parameters can be interpreted in an objective and formally described manner;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677F0A-3425-43D2-88CD-95F80F9C9C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95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 analysis on low level 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677F0A-3425-43D2-88CD-95F80F9C9C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16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6 categories of operators</a:t>
            </a:r>
          </a:p>
          <a:p>
            <a:r>
              <a:rPr lang="en-US" dirty="0"/>
              <a:t>Estimate execution time by listing the performance of user w rt to operators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R: after input system’s response in out put </a:t>
            </a:r>
          </a:p>
          <a:p>
            <a:endParaRPr lang="en-US" dirty="0"/>
          </a:p>
          <a:p>
            <a:r>
              <a:rPr lang="en-US" dirty="0"/>
              <a:t> basically estimation of over all time for processing a task cognitive </a:t>
            </a:r>
            <a:r>
              <a:rPr lang="en-US" dirty="0" err="1"/>
              <a:t>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677F0A-3425-43D2-88CD-95F80F9C9C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17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 : mentally prepare</a:t>
            </a:r>
          </a:p>
          <a:p>
            <a:r>
              <a:rPr lang="en-US" dirty="0"/>
              <a:t>P : point to target the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677F0A-3425-43D2-88CD-95F80F9C9C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42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677F0A-3425-43D2-88CD-95F80F9C9C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26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Physical motors: using hands and human input channels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677F0A-3425-43D2-88CD-95F80F9C9C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00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 :</a:t>
            </a:r>
          </a:p>
          <a:p>
            <a:r>
              <a:rPr lang="en-US" dirty="0"/>
              <a:t> how much time an expert user take to interact with computer.</a:t>
            </a:r>
          </a:p>
          <a:p>
            <a:r>
              <a:rPr lang="en-US" dirty="0"/>
              <a:t> it interaction is depending on 6 operators</a:t>
            </a:r>
          </a:p>
          <a:p>
            <a:endParaRPr lang="en-US" dirty="0"/>
          </a:p>
          <a:p>
            <a:r>
              <a:rPr lang="en-US" dirty="0"/>
              <a:t>On this basis we measure the performance of users. With some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677F0A-3425-43D2-88CD-95F80F9C9C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4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CA924-0507-45CB-8F5D-7591FA7BC4F7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FEBC-F09E-4BF2-8784-8343D5281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60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CA924-0507-45CB-8F5D-7591FA7BC4F7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FEBC-F09E-4BF2-8784-8343D5281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20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CA924-0507-45CB-8F5D-7591FA7BC4F7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FEBC-F09E-4BF2-8784-8343D5281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26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CA924-0507-45CB-8F5D-7591FA7BC4F7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FEBC-F09E-4BF2-8784-8343D5281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0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CA924-0507-45CB-8F5D-7591FA7BC4F7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FEBC-F09E-4BF2-8784-8343D5281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CA924-0507-45CB-8F5D-7591FA7BC4F7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FEBC-F09E-4BF2-8784-8343D5281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0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CA924-0507-45CB-8F5D-7591FA7BC4F7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FEBC-F09E-4BF2-8784-8343D5281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7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CA924-0507-45CB-8F5D-7591FA7BC4F7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FEBC-F09E-4BF2-8784-8343D5281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69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CA924-0507-45CB-8F5D-7591FA7BC4F7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FEBC-F09E-4BF2-8784-8343D5281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81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CA924-0507-45CB-8F5D-7591FA7BC4F7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FEBC-F09E-4BF2-8784-8343D5281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59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CA924-0507-45CB-8F5D-7591FA7BC4F7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FEBC-F09E-4BF2-8784-8343D5281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059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CA924-0507-45CB-8F5D-7591FA7BC4F7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4FEBC-F09E-4BF2-8784-8343D5281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19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eystroke-level_model#cite_note-klm-book-operators-table-12" TargetMode="External" /><Relationship Id="rId2" Type="http://schemas.openxmlformats.org/officeDocument/2006/relationships/hyperlink" Target="https://en.wikipedia.org/wiki/Keystroke-level_model#cite_note-klm-paper-operators-table-11" TargetMode="External" /><Relationship Id="rId1" Type="http://schemas.openxmlformats.org/officeDocument/2006/relationships/slideLayout" Target="../slideLayouts/slideLayout2.xml" /><Relationship Id="rId5" Type="http://schemas.openxmlformats.org/officeDocument/2006/relationships/hyperlink" Target="https://en.wikipedia.org/wiki/Keystroke-level_model#cite_note-sauro-suggested-operators-14" TargetMode="External" /><Relationship Id="rId4" Type="http://schemas.openxmlformats.org/officeDocument/2006/relationships/hyperlink" Target="https://en.wikipedia.org/wiki/Keystroke-level_model#cite_note-13" TargetMode="Externa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7425" y="100099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                       KLM-GOMS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2711" y="10848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		</a:t>
            </a:r>
          </a:p>
        </p:txBody>
      </p:sp>
      <p:pic>
        <p:nvPicPr>
          <p:cNvPr id="1026" name="Picture 2" descr="Exploring Human-Computer Interaction | HP® Tech Tak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12191999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446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620" t="4534" r="17467" b="12193"/>
          <a:stretch/>
        </p:blipFill>
        <p:spPr>
          <a:xfrm>
            <a:off x="1545465" y="206062"/>
            <a:ext cx="8706118" cy="609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16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table shows the heuristics for placing the M operator: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987827"/>
              </p:ext>
            </p:extLst>
          </p:nvPr>
        </p:nvGraphicFramePr>
        <p:xfrm>
          <a:off x="653683" y="1958782"/>
          <a:ext cx="9886938" cy="4353000"/>
        </p:xfrm>
        <a:graphic>
          <a:graphicData uri="http://schemas.openxmlformats.org/drawingml/2006/table">
            <a:tbl>
              <a:tblPr/>
              <a:tblGrid>
                <a:gridCol w="4943469">
                  <a:extLst>
                    <a:ext uri="{9D8B030D-6E8A-4147-A177-3AD203B41FA5}">
                      <a16:colId xmlns:a16="http://schemas.microsoft.com/office/drawing/2014/main" val="595044447"/>
                    </a:ext>
                  </a:extLst>
                </a:gridCol>
                <a:gridCol w="4943469">
                  <a:extLst>
                    <a:ext uri="{9D8B030D-6E8A-4147-A177-3AD203B41FA5}">
                      <a16:colId xmlns:a16="http://schemas.microsoft.com/office/drawing/2014/main" val="489727331"/>
                    </a:ext>
                  </a:extLst>
                </a:gridCol>
              </a:tblGrid>
              <a:tr h="659294">
                <a:tc gridSpan="2">
                  <a:txBody>
                    <a:bodyPr/>
                    <a:lstStyle/>
                    <a:p>
                      <a:r>
                        <a:rPr lang="en-US" sz="1300" b="1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hideBegin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with a method encoding that includes all physical operators and response operations.</a:t>
                      </a:r>
                      <a:br>
                        <a:rPr lang="en-US" sz="13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</a:br>
                      <a:r>
                        <a:rPr lang="en-US" sz="13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Use Rule 0 to place candidate </a:t>
                      </a:r>
                      <a:r>
                        <a:rPr lang="en-US" sz="1300" b="1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Ms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and then cycle through Rules 1 to 4 for each M to see whether it should be deleted.</a:t>
                      </a:r>
                    </a:p>
                  </a:txBody>
                  <a:tcPr marL="65929" marR="65929" marT="32965" marB="3296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464773"/>
                  </a:ext>
                </a:extLst>
              </a:tr>
              <a:tr h="1054870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Rule 0</a:t>
                      </a:r>
                    </a:p>
                  </a:txBody>
                  <a:tcPr marL="65929" marR="65929" marT="32965" marB="3296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Insert Ms in front of all Ks that are not part of argument strings proper (e.g., text strings or numbers).</a:t>
                      </a:r>
                      <a:br>
                        <a:rPr lang="en-US" sz="13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</a:br>
                      <a:r>
                        <a:rPr lang="en-US" sz="13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Place Ms in front of all Ps that select commands (not arguments).</a:t>
                      </a:r>
                    </a:p>
                  </a:txBody>
                  <a:tcPr marL="65929" marR="65929" marT="32965" marB="3296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421283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Rule 1</a:t>
                      </a:r>
                    </a:p>
                  </a:txBody>
                  <a:tcPr marL="65929" marR="65929" marT="32965" marB="3296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If an operator following an M is fully anticipated in the operator just previous to M, then delete the M (e.g., PMK -&gt; PK).</a:t>
                      </a:r>
                    </a:p>
                  </a:txBody>
                  <a:tcPr marL="65929" marR="65929" marT="32965" marB="3296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720220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Rule 2</a:t>
                      </a:r>
                    </a:p>
                  </a:txBody>
                  <a:tcPr marL="65929" marR="65929" marT="32965" marB="3296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If a string of MKs belong to a cognitive unit (e.g., the name of a command), then delete all Ms but the first.</a:t>
                      </a:r>
                    </a:p>
                  </a:txBody>
                  <a:tcPr marL="65929" marR="65929" marT="32965" marB="3296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20685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Rule 3</a:t>
                      </a:r>
                    </a:p>
                  </a:txBody>
                  <a:tcPr marL="65929" marR="65929" marT="32965" marB="3296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If a K is a redundant terminator (e.g., the terminator of a command immediately following the terminator of its argument), then delete the M in front of the K.</a:t>
                      </a:r>
                    </a:p>
                  </a:txBody>
                  <a:tcPr marL="65929" marR="65929" marT="32965" marB="3296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638734"/>
                  </a:ext>
                </a:extLst>
              </a:tr>
              <a:tr h="857082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Rule 4</a:t>
                      </a:r>
                    </a:p>
                  </a:txBody>
                  <a:tcPr marL="65929" marR="65929" marT="32965" marB="3296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If a K terminates a constant string (e.g., a command name), then delete the M in front of the K; but if the K terminates a variable string (e.g., an argument string) then keep the M.</a:t>
                      </a:r>
                    </a:p>
                  </a:txBody>
                  <a:tcPr marL="65929" marR="65929" marT="32965" marB="3296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575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15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9280916"/>
              </p:ext>
            </p:extLst>
          </p:nvPr>
        </p:nvGraphicFramePr>
        <p:xfrm>
          <a:off x="152950" y="310721"/>
          <a:ext cx="11706954" cy="6281154"/>
        </p:xfrm>
        <a:graphic>
          <a:graphicData uri="http://schemas.openxmlformats.org/drawingml/2006/table">
            <a:tbl>
              <a:tblPr/>
              <a:tblGrid>
                <a:gridCol w="5853477">
                  <a:extLst>
                    <a:ext uri="{9D8B030D-6E8A-4147-A177-3AD203B41FA5}">
                      <a16:colId xmlns:a16="http://schemas.microsoft.com/office/drawing/2014/main" val="1201560400"/>
                    </a:ext>
                  </a:extLst>
                </a:gridCol>
                <a:gridCol w="5853477">
                  <a:extLst>
                    <a:ext uri="{9D8B030D-6E8A-4147-A177-3AD203B41FA5}">
                      <a16:colId xmlns:a16="http://schemas.microsoft.com/office/drawing/2014/main" val="3005259852"/>
                    </a:ext>
                  </a:extLst>
                </a:gridCol>
              </a:tblGrid>
              <a:tr h="27609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operator</a:t>
                      </a:r>
                    </a:p>
                  </a:txBody>
                  <a:tcPr marL="47817" marR="47817" marT="23908" marB="2390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time (sec)</a:t>
                      </a:r>
                    </a:p>
                  </a:txBody>
                  <a:tcPr marL="47817" marR="47817" marT="23908" marB="2390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619552"/>
                  </a:ext>
                </a:extLst>
              </a:tr>
              <a:tr h="2139729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K</a:t>
                      </a:r>
                    </a:p>
                  </a:txBody>
                  <a:tcPr marL="47817" marR="47817" marT="23908" marB="2390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total typing test time/total number of non-error keystrokes</a:t>
                      </a:r>
                      <a:b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Guidelines:</a:t>
                      </a:r>
                      <a:r>
                        <a:rPr lang="en-US" sz="1400" b="1" i="0" u="none" strike="noStrike" baseline="30000">
                          <a:solidFill>
                            <a:schemeClr val="bg1"/>
                          </a:solidFill>
                          <a:effectLst/>
                          <a:hlinkClick r:id="rId2"/>
                        </a:rPr>
                        <a:t>[11]</a:t>
                      </a:r>
                      <a:r>
                        <a:rPr lang="en-US" sz="1400" b="1" i="0" u="none" strike="noStrike" baseline="30000">
                          <a:solidFill>
                            <a:schemeClr val="bg1"/>
                          </a:solidFill>
                          <a:effectLst/>
                          <a:hlinkClick r:id="rId3"/>
                        </a:rPr>
                        <a:t>[12]</a:t>
                      </a:r>
                      <a:b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.08 (135 wpm: best typist)</a:t>
                      </a:r>
                      <a:b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.12 (90 wpm: good typist)</a:t>
                      </a:r>
                      <a:b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.20 (55 wpm: average skilled typist)</a:t>
                      </a:r>
                      <a:b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.28 (40 wpm: average non-secretary typist)</a:t>
                      </a:r>
                      <a:b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.50 (typing random letters)</a:t>
                      </a:r>
                      <a:b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.75 (typing complex codes)</a:t>
                      </a:r>
                      <a:b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1.20 (worst typist and unfamiliar with the keyboard)</a:t>
                      </a:r>
                    </a:p>
                  </a:txBody>
                  <a:tcPr marL="47817" marR="47817" marT="23908" marB="2390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533200"/>
                  </a:ext>
                </a:extLst>
              </a:tr>
              <a:tr h="276095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P</a:t>
                      </a:r>
                    </a:p>
                  </a:txBody>
                  <a:tcPr marL="47817" marR="47817" marT="23908" marB="2390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1.1</a:t>
                      </a:r>
                      <a:r>
                        <a:rPr lang="en-US" sz="1400" b="1" i="0" u="none" strike="noStrike" baseline="30000">
                          <a:solidFill>
                            <a:schemeClr val="bg1"/>
                          </a:solidFill>
                          <a:effectLst/>
                          <a:hlinkClick r:id="rId2"/>
                        </a:rPr>
                        <a:t>[11]</a:t>
                      </a:r>
                      <a:r>
                        <a:rPr lang="en-US" sz="1400" b="1" i="0" u="none" strike="noStrike" baseline="30000">
                          <a:solidFill>
                            <a:schemeClr val="bg1"/>
                          </a:solidFill>
                          <a:effectLst/>
                          <a:hlinkClick r:id="rId3"/>
                        </a:rPr>
                        <a:t>[12]</a:t>
                      </a:r>
                      <a:endParaRPr lang="en-US" sz="14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817" marR="47817" marT="23908" marB="2390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124848"/>
                  </a:ext>
                </a:extLst>
              </a:tr>
              <a:tr h="276095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H</a:t>
                      </a:r>
                    </a:p>
                  </a:txBody>
                  <a:tcPr marL="47817" marR="47817" marT="23908" marB="2390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0.4</a:t>
                      </a:r>
                      <a:r>
                        <a:rPr lang="en-US" sz="1400" b="1" i="0" u="none" strike="noStrike" baseline="30000">
                          <a:solidFill>
                            <a:schemeClr val="bg1"/>
                          </a:solidFill>
                          <a:effectLst/>
                          <a:hlinkClick r:id="rId2"/>
                        </a:rPr>
                        <a:t>[11]</a:t>
                      </a:r>
                      <a:r>
                        <a:rPr lang="en-US" sz="1400" b="1" i="0" u="none" strike="noStrike" baseline="30000">
                          <a:solidFill>
                            <a:schemeClr val="bg1"/>
                          </a:solidFill>
                          <a:effectLst/>
                          <a:hlinkClick r:id="rId3"/>
                        </a:rPr>
                        <a:t>[12]</a:t>
                      </a:r>
                      <a:endParaRPr lang="en-US" sz="14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817" marR="47817" marT="23908" marB="2390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707572"/>
                  </a:ext>
                </a:extLst>
              </a:tr>
              <a:tr h="276095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D</a:t>
                      </a:r>
                    </a:p>
                  </a:txBody>
                  <a:tcPr marL="47817" marR="47817" marT="23908" marB="2390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.9n</a:t>
                      </a:r>
                      <a:r>
                        <a:rPr lang="en-US" sz="1400" b="1" baseline="-25000">
                          <a:solidFill>
                            <a:schemeClr val="bg1"/>
                          </a:solidFill>
                          <a:effectLst/>
                        </a:rPr>
                        <a:t>D</a:t>
                      </a:r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 +. 16 l</a:t>
                      </a:r>
                      <a:r>
                        <a:rPr lang="en-US" sz="1400" b="1" baseline="-25000">
                          <a:solidFill>
                            <a:schemeClr val="bg1"/>
                          </a:solidFill>
                          <a:effectLst/>
                        </a:rPr>
                        <a:t>D</a:t>
                      </a:r>
                      <a:r>
                        <a:rPr lang="en-US" sz="1400" b="1" i="0" u="none" strike="noStrike" baseline="30000">
                          <a:solidFill>
                            <a:schemeClr val="bg1"/>
                          </a:solidFill>
                          <a:effectLst/>
                          <a:hlinkClick r:id="rId2"/>
                        </a:rPr>
                        <a:t>[11]</a:t>
                      </a:r>
                      <a:r>
                        <a:rPr lang="en-US" sz="1400" b="1" i="0" u="none" strike="noStrike" baseline="30000">
                          <a:solidFill>
                            <a:schemeClr val="bg1"/>
                          </a:solidFill>
                          <a:effectLst/>
                          <a:hlinkClick r:id="rId3"/>
                        </a:rPr>
                        <a:t>[12]</a:t>
                      </a:r>
                      <a:endParaRPr lang="en-US" sz="14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817" marR="47817" marT="23908" marB="2390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41606"/>
                  </a:ext>
                </a:extLst>
              </a:tr>
              <a:tr h="276095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M</a:t>
                      </a:r>
                    </a:p>
                  </a:txBody>
                  <a:tcPr marL="47817" marR="47817" marT="23908" marB="2390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1.35</a:t>
                      </a:r>
                      <a:r>
                        <a:rPr lang="en-US" sz="1400" b="1" i="0" u="none" strike="noStrike" baseline="30000">
                          <a:solidFill>
                            <a:schemeClr val="bg1"/>
                          </a:solidFill>
                          <a:effectLst/>
                          <a:hlinkClick r:id="rId2"/>
                        </a:rPr>
                        <a:t>[11]</a:t>
                      </a:r>
                      <a:r>
                        <a:rPr lang="en-US" sz="1400" b="1" i="0" u="none" strike="noStrike" baseline="30000">
                          <a:solidFill>
                            <a:schemeClr val="bg1"/>
                          </a:solidFill>
                          <a:effectLst/>
                          <a:hlinkClick r:id="rId3"/>
                        </a:rPr>
                        <a:t>[12]</a:t>
                      </a:r>
                      <a:endParaRPr lang="en-US" sz="14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817" marR="47817" marT="23908" marB="2390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26212"/>
                  </a:ext>
                </a:extLst>
              </a:tr>
              <a:tr h="276095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</a:p>
                  </a:txBody>
                  <a:tcPr marL="47817" marR="47817" marT="23908" marB="2390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system dependent</a:t>
                      </a:r>
                      <a:r>
                        <a:rPr lang="en-US" sz="1400" b="1" i="0" u="none" strike="noStrike" baseline="30000">
                          <a:solidFill>
                            <a:schemeClr val="bg1"/>
                          </a:solidFill>
                          <a:effectLst/>
                          <a:hlinkClick r:id="rId2"/>
                        </a:rPr>
                        <a:t>[11]</a:t>
                      </a:r>
                      <a:r>
                        <a:rPr lang="en-US" sz="1400" b="1" i="0" u="none" strike="noStrike" baseline="30000">
                          <a:solidFill>
                            <a:schemeClr val="bg1"/>
                          </a:solidFill>
                          <a:effectLst/>
                          <a:hlinkClick r:id="rId3"/>
                        </a:rPr>
                        <a:t>[12]</a:t>
                      </a:r>
                      <a:endParaRPr lang="en-US" sz="14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817" marR="47817" marT="23908" marB="2390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75666"/>
                  </a:ext>
                </a:extLst>
              </a:tr>
              <a:tr h="276095"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suggested operators</a:t>
                      </a:r>
                    </a:p>
                  </a:txBody>
                  <a:tcPr marL="47817" marR="47817" marT="23908" marB="2390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249557"/>
                  </a:ext>
                </a:extLst>
              </a:tr>
              <a:tr h="276095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B (mouse button press or release)</a:t>
                      </a:r>
                    </a:p>
                  </a:txBody>
                  <a:tcPr marL="47817" marR="47817" marT="23908" marB="2390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0.1</a:t>
                      </a:r>
                      <a:r>
                        <a:rPr lang="en-US" sz="1400" b="1" i="0" u="none" strike="noStrike" baseline="30000" dirty="0">
                          <a:solidFill>
                            <a:schemeClr val="bg1"/>
                          </a:solidFill>
                          <a:effectLst/>
                          <a:hlinkClick r:id="rId4"/>
                        </a:rPr>
                        <a:t>[13]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817" marR="47817" marT="23908" marB="2390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424574"/>
                  </a:ext>
                </a:extLst>
              </a:tr>
              <a:tr h="276095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Click a Link/ Button</a:t>
                      </a:r>
                    </a:p>
                  </a:txBody>
                  <a:tcPr marL="47817" marR="47817" marT="23908" marB="2390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3.73</a:t>
                      </a:r>
                      <a:r>
                        <a:rPr lang="en-US" sz="1400" b="1" i="0" u="none" strike="noStrike" baseline="30000" dirty="0">
                          <a:solidFill>
                            <a:schemeClr val="bg1"/>
                          </a:solidFill>
                          <a:effectLst/>
                          <a:hlinkClick r:id="rId5"/>
                        </a:rPr>
                        <a:t>[14]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817" marR="47817" marT="23908" marB="2390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01948"/>
                  </a:ext>
                </a:extLst>
              </a:tr>
              <a:tr h="276095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Pull-Down List (No Page Load)</a:t>
                      </a:r>
                    </a:p>
                  </a:txBody>
                  <a:tcPr marL="47817" marR="47817" marT="23908" marB="2390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3.04</a:t>
                      </a:r>
                      <a:r>
                        <a:rPr lang="en-US" sz="1400" b="1" i="0" u="none" strike="noStrike" baseline="30000" dirty="0">
                          <a:solidFill>
                            <a:schemeClr val="bg1"/>
                          </a:solidFill>
                          <a:effectLst/>
                          <a:hlinkClick r:id="rId5"/>
                        </a:rPr>
                        <a:t>[14]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817" marR="47817" marT="23908" marB="2390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694631"/>
                  </a:ext>
                </a:extLst>
              </a:tr>
              <a:tr h="276095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Pull-Down List (Page Load)</a:t>
                      </a:r>
                    </a:p>
                  </a:txBody>
                  <a:tcPr marL="47817" marR="47817" marT="23908" marB="2390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3.96</a:t>
                      </a:r>
                      <a:r>
                        <a:rPr lang="en-US" sz="1400" b="1" i="0" u="none" strike="noStrike" baseline="30000" dirty="0">
                          <a:solidFill>
                            <a:schemeClr val="bg1"/>
                          </a:solidFill>
                          <a:effectLst/>
                          <a:hlinkClick r:id="rId5"/>
                        </a:rPr>
                        <a:t>[14]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817" marR="47817" marT="23908" marB="2390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183942"/>
                  </a:ext>
                </a:extLst>
              </a:tr>
              <a:tr h="276095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Date-Picker</a:t>
                      </a:r>
                    </a:p>
                  </a:txBody>
                  <a:tcPr marL="47817" marR="47817" marT="23908" marB="2390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6.81</a:t>
                      </a:r>
                      <a:r>
                        <a:rPr lang="en-US" sz="1400" b="1" i="0" u="none" strike="noStrike" baseline="30000" dirty="0">
                          <a:solidFill>
                            <a:schemeClr val="bg1"/>
                          </a:solidFill>
                          <a:effectLst/>
                          <a:hlinkClick r:id="rId5"/>
                        </a:rPr>
                        <a:t>[14]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817" marR="47817" marT="23908" marB="2390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028022"/>
                  </a:ext>
                </a:extLst>
              </a:tr>
              <a:tr h="276095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Cut &amp; Paste (Keyboard)</a:t>
                      </a:r>
                    </a:p>
                  </a:txBody>
                  <a:tcPr marL="47817" marR="47817" marT="23908" marB="2390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4.51</a:t>
                      </a:r>
                      <a:r>
                        <a:rPr lang="en-US" sz="1400" b="1" i="0" u="none" strike="noStrike" baseline="30000" dirty="0">
                          <a:solidFill>
                            <a:schemeClr val="bg1"/>
                          </a:solidFill>
                          <a:effectLst/>
                          <a:hlinkClick r:id="rId5"/>
                        </a:rPr>
                        <a:t>[14]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817" marR="47817" marT="23908" marB="2390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601759"/>
                  </a:ext>
                </a:extLst>
              </a:tr>
              <a:tr h="276095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Typing Text in a Text Field</a:t>
                      </a:r>
                    </a:p>
                  </a:txBody>
                  <a:tcPr marL="47817" marR="47817" marT="23908" marB="2390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2.32</a:t>
                      </a:r>
                      <a:r>
                        <a:rPr lang="en-US" sz="1400" b="1" i="0" u="none" strike="noStrike" baseline="30000" dirty="0">
                          <a:solidFill>
                            <a:schemeClr val="bg1"/>
                          </a:solidFill>
                          <a:effectLst/>
                          <a:hlinkClick r:id="rId5"/>
                        </a:rPr>
                        <a:t>[14]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817" marR="47817" marT="23908" marB="2390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099330"/>
                  </a:ext>
                </a:extLst>
              </a:tr>
              <a:tr h="276095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Scrolling</a:t>
                      </a:r>
                    </a:p>
                  </a:txBody>
                  <a:tcPr marL="47817" marR="47817" marT="23908" marB="2390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3.96</a:t>
                      </a:r>
                      <a:r>
                        <a:rPr lang="en-US" sz="1400" b="1" i="0" u="none" strike="noStrike" baseline="30000" dirty="0">
                          <a:solidFill>
                            <a:schemeClr val="bg1"/>
                          </a:solidFill>
                          <a:effectLst/>
                          <a:hlinkClick r:id="rId5"/>
                        </a:rPr>
                        <a:t>[14]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817" marR="47817" marT="23908" marB="2390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197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642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4756" t="53125" r="47552" b="9375"/>
          <a:stretch/>
        </p:blipFill>
        <p:spPr>
          <a:xfrm>
            <a:off x="1787858" y="1856094"/>
            <a:ext cx="8475258" cy="45720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8675" y="586854"/>
            <a:ext cx="709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:Drag a file to recycle bin</a:t>
            </a:r>
          </a:p>
        </p:txBody>
      </p:sp>
    </p:spTree>
    <p:extLst>
      <p:ext uri="{BB962C8B-B14F-4D97-AF65-F5344CB8AC3E}">
        <p14:creationId xmlns:p14="http://schemas.microsoft.com/office/powerpoint/2010/main" val="1495576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2 : </a:t>
            </a:r>
            <a:r>
              <a:rPr lang="en-US" b="1" dirty="0"/>
              <a:t>Design B: use the short cut “control + T”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998" t="53079" r="5504" b="7402"/>
          <a:stretch/>
        </p:blipFill>
        <p:spPr>
          <a:xfrm>
            <a:off x="1009935" y="2347415"/>
            <a:ext cx="8175007" cy="427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60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422" t="6118" r="19348" b="47994"/>
          <a:stretch/>
        </p:blipFill>
        <p:spPr>
          <a:xfrm>
            <a:off x="1610626" y="1993151"/>
            <a:ext cx="8487179" cy="335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39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917" t="5413" r="15389" b="9024"/>
          <a:stretch/>
        </p:blipFill>
        <p:spPr>
          <a:xfrm>
            <a:off x="1532585" y="64394"/>
            <a:ext cx="8937939" cy="625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25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6F18C-3763-D6AB-CB4F-DC4125410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A76F01-8EC9-D1DE-CC11-8EDF670F6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7109" t="25903" r="42123" b="28566"/>
          <a:stretch/>
        </p:blipFill>
        <p:spPr>
          <a:xfrm>
            <a:off x="1009650" y="708025"/>
            <a:ext cx="9753600" cy="5368925"/>
          </a:xfrm>
        </p:spPr>
      </p:pic>
    </p:spTree>
    <p:extLst>
      <p:ext uri="{BB962C8B-B14F-4D97-AF65-F5344CB8AC3E}">
        <p14:creationId xmlns:p14="http://schemas.microsoft.com/office/powerpoint/2010/main" val="1606668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The KLM was designed to be a quick and easy to use system design tool, which means that no deep knowledge about psychology is required for its usage.</a:t>
            </a:r>
            <a:endParaRPr lang="en-US" baseline="30000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Also, task times can be predicted (given the limitations) without having to build a prototype, recruit and test users, which saves time and money.</a:t>
            </a:r>
          </a:p>
        </p:txBody>
      </p:sp>
    </p:spTree>
    <p:extLst>
      <p:ext uri="{BB962C8B-B14F-4D97-AF65-F5344CB8AC3E}">
        <p14:creationId xmlns:p14="http://schemas.microsoft.com/office/powerpoint/2010/main" val="3416157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521" t="3830" r="20041" b="8143"/>
          <a:stretch/>
        </p:blipFill>
        <p:spPr>
          <a:xfrm>
            <a:off x="1609859" y="51515"/>
            <a:ext cx="8384147" cy="643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4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4234" t="2597" r="15290" b="5326"/>
          <a:stretch/>
        </p:blipFill>
        <p:spPr>
          <a:xfrm>
            <a:off x="1442433" y="-38637"/>
            <a:ext cx="9169759" cy="673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84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keystroke-level model has several restrictions:</a:t>
            </a:r>
          </a:p>
          <a:p>
            <a:r>
              <a:rPr lang="en-US" dirty="0"/>
              <a:t>It measures only one aspect of performance: time, which means execution time and not the time to acquire or learn a task.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797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task: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779" y="1266067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- Scenario 1, New User : deleting a reverse video icon and point original video</a:t>
            </a:r>
          </a:p>
          <a:p>
            <a:r>
              <a:rPr lang="en-US" sz="2000" dirty="0">
                <a:solidFill>
                  <a:srgbClr val="FF0000"/>
                </a:solidFill>
              </a:rPr>
              <a:t> Assumptions:</a:t>
            </a:r>
          </a:p>
          <a:p>
            <a:pPr marL="0" indent="0">
              <a:buNone/>
            </a:pPr>
            <a:r>
              <a:rPr lang="en-US" sz="2000" dirty="0"/>
              <a:t> Our basic assumption is that the new user will stop and check feedback from system at every step. </a:t>
            </a:r>
          </a:p>
          <a:p>
            <a:pPr marL="0" indent="0">
              <a:buNone/>
            </a:pPr>
            <a:r>
              <a:rPr lang="en-US" sz="2000" dirty="0"/>
              <a:t>The general procedure such a user will follow is to: </a:t>
            </a:r>
          </a:p>
          <a:p>
            <a:pPr lvl="1"/>
            <a:r>
              <a:rPr lang="en-US" sz="1600" dirty="0"/>
              <a:t>                 find the file icon,</a:t>
            </a:r>
          </a:p>
          <a:p>
            <a:pPr lvl="1"/>
            <a:r>
              <a:rPr lang="en-US" sz="1600" dirty="0"/>
              <a:t>               make sure it is selected, </a:t>
            </a:r>
          </a:p>
          <a:p>
            <a:pPr lvl="1"/>
            <a:r>
              <a:rPr lang="en-US" sz="1600" dirty="0"/>
              <a:t>              and drag it to the trash can,/ press the </a:t>
            </a:r>
            <a:r>
              <a:rPr lang="en-US" sz="1600"/>
              <a:t>delete key </a:t>
            </a:r>
            <a:endParaRPr lang="en-US" sz="1600" dirty="0"/>
          </a:p>
          <a:p>
            <a:pPr lvl="1"/>
            <a:r>
              <a:rPr lang="en-US" sz="1600" dirty="0"/>
              <a:t>               verify that the icon is reverse-video (del reverse videos), </a:t>
            </a:r>
          </a:p>
          <a:p>
            <a:pPr lvl="1"/>
            <a:r>
              <a:rPr lang="en-US" sz="1600" dirty="0"/>
              <a:t>               and then verify the whole process by checking that the trash can is bulging</a:t>
            </a:r>
          </a:p>
          <a:p>
            <a:pPr lvl="1"/>
            <a:r>
              <a:rPr lang="en-US" sz="1600" dirty="0"/>
              <a:t>              find the original video and point it.</a:t>
            </a:r>
          </a:p>
        </p:txBody>
      </p:sp>
    </p:spTree>
    <p:extLst>
      <p:ext uri="{BB962C8B-B14F-4D97-AF65-F5344CB8AC3E}">
        <p14:creationId xmlns:p14="http://schemas.microsoft.com/office/powerpoint/2010/main" val="3197446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9231" t="22155" r="20910" b="45569"/>
          <a:stretch/>
        </p:blipFill>
        <p:spPr>
          <a:xfrm>
            <a:off x="1392070" y="1364776"/>
            <a:ext cx="9502943" cy="432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19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192" t="20730" r="21230" b="24692"/>
          <a:stretch/>
        </p:blipFill>
        <p:spPr>
          <a:xfrm>
            <a:off x="1957589" y="1287887"/>
            <a:ext cx="7881870" cy="399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00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DA2D6-C083-757A-DFED-5D00AC80F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D315B-82DC-1493-D354-048407853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AF158-510C-65D9-F538-627CA92DB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7" t="21097" r="35625" b="23042"/>
          <a:stretch/>
        </p:blipFill>
        <p:spPr>
          <a:xfrm>
            <a:off x="704849" y="533399"/>
            <a:ext cx="10725579" cy="564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95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303" t="5489" r="18873" b="11588"/>
          <a:stretch/>
        </p:blipFill>
        <p:spPr>
          <a:xfrm>
            <a:off x="1171977" y="167424"/>
            <a:ext cx="8564452" cy="606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93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GOMS</a:t>
            </a:r>
            <a:r>
              <a:rPr lang="en-US" dirty="0"/>
              <a:t> is an abbreviation from:</a:t>
            </a:r>
            <a:br>
              <a:rPr lang="en-US" dirty="0"/>
            </a:br>
            <a:r>
              <a:rPr lang="en-US" dirty="0"/>
              <a:t>G → Goals</a:t>
            </a:r>
            <a:br>
              <a:rPr lang="en-US" dirty="0"/>
            </a:br>
            <a:r>
              <a:rPr lang="en-US" dirty="0"/>
              <a:t>O → Operators</a:t>
            </a:r>
            <a:br>
              <a:rPr lang="en-US" dirty="0"/>
            </a:br>
            <a:r>
              <a:rPr lang="en-US" dirty="0"/>
              <a:t>M → Methods</a:t>
            </a:r>
            <a:br>
              <a:rPr lang="en-US" dirty="0"/>
            </a:br>
            <a:r>
              <a:rPr lang="en-US" dirty="0"/>
              <a:t>S → Selection</a:t>
            </a:r>
          </a:p>
        </p:txBody>
      </p:sp>
    </p:spTree>
    <p:extLst>
      <p:ext uri="{BB962C8B-B14F-4D97-AF65-F5344CB8AC3E}">
        <p14:creationId xmlns:p14="http://schemas.microsoft.com/office/powerpoint/2010/main" val="927568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422" t="3126" r="17764" b="10959"/>
          <a:stretch/>
        </p:blipFill>
        <p:spPr>
          <a:xfrm>
            <a:off x="1583331" y="313899"/>
            <a:ext cx="8693241" cy="628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72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•What does a GOMS task analysis involve?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018" y="122512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–Involves defining and then describing the user’s </a:t>
            </a:r>
          </a:p>
          <a:p>
            <a:r>
              <a:rPr lang="en-US" sz="4800" dirty="0">
                <a:solidFill>
                  <a:srgbClr val="FFFF00"/>
                </a:solidFill>
              </a:rPr>
              <a:t>Goals: </a:t>
            </a:r>
          </a:p>
          <a:p>
            <a:pPr marL="457200" lvl="1" indent="0">
              <a:buNone/>
            </a:pPr>
            <a:r>
              <a:rPr lang="en-US" sz="2900" dirty="0"/>
              <a:t>–Something that the user tries to accomplish (action-object pair, e.g. delete word)</a:t>
            </a:r>
          </a:p>
          <a:p>
            <a:pPr marL="457200" lvl="1" indent="0">
              <a:buNone/>
            </a:pPr>
            <a:r>
              <a:rPr lang="en-US" sz="2900" dirty="0"/>
              <a:t>–Include context</a:t>
            </a:r>
          </a:p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Methods: </a:t>
            </a:r>
          </a:p>
          <a:p>
            <a:pPr marL="457200" lvl="1" indent="0">
              <a:buNone/>
            </a:pPr>
            <a:r>
              <a:rPr lang="en-US" sz="2800" dirty="0"/>
              <a:t>–Well learned sequence of steps that accomplish a task</a:t>
            </a:r>
          </a:p>
          <a:p>
            <a:pPr marL="457200" lvl="1" indent="0">
              <a:buNone/>
            </a:pPr>
            <a:r>
              <a:rPr lang="en-US" sz="2800" dirty="0"/>
              <a:t>–How do you do it on this system? (could be long and tedious…)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915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dirty="0"/>
              <a:t>•</a:t>
            </a:r>
            <a:r>
              <a:rPr lang="en-US" sz="3500" dirty="0">
                <a:solidFill>
                  <a:srgbClr val="FF0000"/>
                </a:solidFill>
              </a:rPr>
              <a:t>Selection Rules: </a:t>
            </a:r>
          </a:p>
          <a:p>
            <a:pPr marL="0" indent="0">
              <a:buNone/>
            </a:pPr>
            <a:r>
              <a:rPr lang="en-US" dirty="0"/>
              <a:t>         –Only when there are clear multiple methods for the same goal.</a:t>
            </a:r>
          </a:p>
          <a:p>
            <a:pPr marL="0" indent="0">
              <a:buNone/>
            </a:pPr>
            <a:r>
              <a:rPr lang="en-US" sz="3900" dirty="0"/>
              <a:t> •</a:t>
            </a:r>
            <a:r>
              <a:rPr lang="en-US" sz="3900" dirty="0">
                <a:solidFill>
                  <a:srgbClr val="00B050"/>
                </a:solidFill>
              </a:rPr>
              <a:t>Operators: </a:t>
            </a:r>
          </a:p>
          <a:p>
            <a:pPr marL="0" indent="0">
              <a:buNone/>
            </a:pPr>
            <a:r>
              <a:rPr lang="en-US" sz="3900" dirty="0"/>
              <a:t>       </a:t>
            </a:r>
            <a:r>
              <a:rPr lang="en-US" dirty="0"/>
              <a:t>–Elementary perceptual, cognitive and motor acts that cause change (external vs. mental) </a:t>
            </a:r>
          </a:p>
          <a:p>
            <a:pPr marL="0" indent="0">
              <a:buNone/>
            </a:pPr>
            <a:r>
              <a:rPr lang="en-US" dirty="0"/>
              <a:t>         –Also uses action-object pair (e.g. press key, select menu, make gesture, speak  command...)</a:t>
            </a:r>
          </a:p>
          <a:p>
            <a:pPr marL="0" indent="0">
              <a:buNone/>
            </a:pPr>
            <a:r>
              <a:rPr lang="en-US" dirty="0"/>
              <a:t>     –mostly defined by hardware and lower-level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365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7797" t="12456" r="18359" b="13248"/>
          <a:stretch/>
        </p:blipFill>
        <p:spPr>
          <a:xfrm>
            <a:off x="1906073" y="682580"/>
            <a:ext cx="8306873" cy="543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14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B788-844E-C838-A952-E309F2E9A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05C8B-11F6-F5F6-EABB-4D9C3C59D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29C3D5-173F-5E4C-735C-ECA3B9AE99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7883" t="52349" r="49459" b="23068"/>
          <a:stretch/>
        </p:blipFill>
        <p:spPr>
          <a:xfrm>
            <a:off x="838200" y="1066800"/>
            <a:ext cx="100965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34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distinguish a few types of GOMS e.g. CPM-GOM, NGOMSL, or</a:t>
            </a:r>
            <a:br>
              <a:rPr lang="en-US" dirty="0"/>
            </a:br>
            <a:r>
              <a:rPr lang="en-US" dirty="0"/>
              <a:t>SCMN-GOMS), but the most popular is KLM-GOMS (Keystroke Level Model) where we can empirically check values for operators like button presses, clicks, pointer movement time, etc.</a:t>
            </a:r>
          </a:p>
        </p:txBody>
      </p:sp>
    </p:spTree>
    <p:extLst>
      <p:ext uri="{BB962C8B-B14F-4D97-AF65-F5344CB8AC3E}">
        <p14:creationId xmlns:p14="http://schemas.microsoft.com/office/powerpoint/2010/main" val="3753462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Email example in GOMS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define:</a:t>
            </a:r>
          </a:p>
          <a:p>
            <a:r>
              <a:rPr lang="en-US" dirty="0"/>
              <a:t>Goals (G) as a task to do e.g. “Send e-mail”</a:t>
            </a:r>
          </a:p>
          <a:p>
            <a:r>
              <a:rPr lang="en-US" dirty="0"/>
              <a:t>Operators (O) as all actions needed to achieve the goal e.g. “amount of mouse clicks to send e-mail”</a:t>
            </a:r>
          </a:p>
          <a:p>
            <a:r>
              <a:rPr lang="en-US" dirty="0"/>
              <a:t>Methods (M) as a group of operators e.g. “move mouse to send button, click on the button”</a:t>
            </a:r>
          </a:p>
          <a:p>
            <a:r>
              <a:rPr lang="en-US" dirty="0"/>
              <a:t>Selection (S) as a user decision approach e.g. “move mouse to send button, click on the button” or “move mouse to send button, click ENTER”</a:t>
            </a:r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2C05ECA-4B50-348B-D8A8-527B550DE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2" t="21375" r="27656" b="19708"/>
          <a:stretch/>
        </p:blipFill>
        <p:spPr>
          <a:xfrm>
            <a:off x="838200" y="1187419"/>
            <a:ext cx="10216488" cy="553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95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125" t="7174" r="16973" b="11136"/>
          <a:stretch/>
        </p:blipFill>
        <p:spPr>
          <a:xfrm>
            <a:off x="1558344" y="296214"/>
            <a:ext cx="8834908" cy="597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99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606" t="22117" r="52556" b="39868"/>
          <a:stretch/>
        </p:blipFill>
        <p:spPr>
          <a:xfrm>
            <a:off x="838199" y="435154"/>
            <a:ext cx="9954491" cy="575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66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GOMS Human–computer Interaction Human Processor Model Conceptual Model  Keystroke-level Model, PNG, 600x570px, Humancomputer Interaction,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539" y="1039091"/>
            <a:ext cx="7810500" cy="542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376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016" t="6118" r="16378" b="12368"/>
          <a:stretch/>
        </p:blipFill>
        <p:spPr>
          <a:xfrm>
            <a:off x="1674253" y="218942"/>
            <a:ext cx="8796271" cy="596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60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3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40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Solutuon</a:t>
            </a:r>
            <a:r>
              <a:rPr lang="en-US" dirty="0"/>
              <a:t>………..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1. initiate the setting change (M)</a:t>
            </a:r>
          </a:p>
          <a:p>
            <a:r>
              <a:rPr lang="en-US" dirty="0"/>
              <a:t> 2. find the profile icon (M) </a:t>
            </a:r>
          </a:p>
          <a:p>
            <a:r>
              <a:rPr lang="en-US" dirty="0"/>
              <a:t>3. point to the profile icon (P) </a:t>
            </a:r>
          </a:p>
          <a:p>
            <a:r>
              <a:rPr lang="en-US" dirty="0"/>
              <a:t>4. tap icon (B) </a:t>
            </a:r>
          </a:p>
          <a:p>
            <a:r>
              <a:rPr lang="en-US" dirty="0"/>
              <a:t>5. find setting option (M) </a:t>
            </a:r>
          </a:p>
          <a:p>
            <a:r>
              <a:rPr lang="en-US" dirty="0"/>
              <a:t>6. point to the option (P) </a:t>
            </a:r>
          </a:p>
          <a:p>
            <a:r>
              <a:rPr lang="en-US" dirty="0"/>
              <a:t>7. tap option (B) </a:t>
            </a:r>
          </a:p>
          <a:p>
            <a:r>
              <a:rPr lang="en-US" dirty="0"/>
              <a:t>8. find notifications option (M) </a:t>
            </a:r>
          </a:p>
          <a:p>
            <a:r>
              <a:rPr lang="en-US" dirty="0"/>
              <a:t>9. point to the option (P)</a:t>
            </a:r>
          </a:p>
        </p:txBody>
      </p:sp>
    </p:spTree>
    <p:extLst>
      <p:ext uri="{BB962C8B-B14F-4D97-AF65-F5344CB8AC3E}">
        <p14:creationId xmlns:p14="http://schemas.microsoft.com/office/powerpoint/2010/main" val="149957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10. tap option (B) </a:t>
            </a:r>
          </a:p>
          <a:p>
            <a:r>
              <a:rPr lang="en-US" dirty="0"/>
              <a:t>11. find Mobile notifications option (M)</a:t>
            </a:r>
          </a:p>
          <a:p>
            <a:r>
              <a:rPr lang="en-US" dirty="0"/>
              <a:t> 12. point to the option (P) </a:t>
            </a:r>
          </a:p>
          <a:p>
            <a:r>
              <a:rPr lang="en-US" dirty="0"/>
              <a:t>13. tap option (B) </a:t>
            </a:r>
          </a:p>
          <a:p>
            <a:r>
              <a:rPr lang="en-US" dirty="0"/>
              <a:t>14. find mentions, replies and photo tag option (M)</a:t>
            </a:r>
          </a:p>
          <a:p>
            <a:r>
              <a:rPr lang="en-US" dirty="0"/>
              <a:t> 15. point to the option (P) </a:t>
            </a:r>
          </a:p>
          <a:p>
            <a:r>
              <a:rPr lang="en-US" dirty="0"/>
              <a:t>16. tap option (B) </a:t>
            </a:r>
          </a:p>
          <a:p>
            <a:r>
              <a:rPr lang="en-US" dirty="0"/>
              <a:t>17. find off option (M) </a:t>
            </a:r>
          </a:p>
          <a:p>
            <a:r>
              <a:rPr lang="en-US" dirty="0"/>
              <a:t>18. point to the option (P) </a:t>
            </a:r>
          </a:p>
          <a:p>
            <a:r>
              <a:rPr lang="en-US" dirty="0"/>
              <a:t>19. tap option (B) </a:t>
            </a:r>
          </a:p>
          <a:p>
            <a:r>
              <a:rPr lang="en-US" dirty="0"/>
              <a:t>20. verify change on screen (M)</a:t>
            </a:r>
          </a:p>
        </p:txBody>
      </p:sp>
    </p:spTree>
    <p:extLst>
      <p:ext uri="{BB962C8B-B14F-4D97-AF65-F5344CB8AC3E}">
        <p14:creationId xmlns:p14="http://schemas.microsoft.com/office/powerpoint/2010/main" val="2270944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332" t="8065" r="17939" b="19422"/>
          <a:stretch/>
        </p:blipFill>
        <p:spPr>
          <a:xfrm>
            <a:off x="1764406" y="1169344"/>
            <a:ext cx="8139447" cy="497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77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above sequence will result in : 8M + 6B + 6P </a:t>
            </a:r>
          </a:p>
          <a:p>
            <a:r>
              <a:rPr lang="en-US" dirty="0"/>
              <a:t>Common correct adjustments to the above would include:</a:t>
            </a:r>
          </a:p>
          <a:p>
            <a:r>
              <a:rPr lang="en-US" dirty="0"/>
              <a:t>adding a homing to the </a:t>
            </a:r>
            <a:r>
              <a:rPr lang="en-US" dirty="0" err="1"/>
              <a:t>begining</a:t>
            </a:r>
            <a:r>
              <a:rPr lang="en-US" dirty="0"/>
              <a:t> where the person has to move their hand to the screen.</a:t>
            </a:r>
          </a:p>
          <a:p>
            <a:r>
              <a:rPr lang="en-US" dirty="0"/>
              <a:t> • omitting the verify at the end since it does not technically need to be there </a:t>
            </a:r>
          </a:p>
          <a:p>
            <a:r>
              <a:rPr lang="en-US" dirty="0"/>
              <a:t>• add the actions necessary to back out of the screen back to the home screen</a:t>
            </a:r>
          </a:p>
        </p:txBody>
      </p:sp>
    </p:spTree>
    <p:extLst>
      <p:ext uri="{BB962C8B-B14F-4D97-AF65-F5344CB8AC3E}">
        <p14:creationId xmlns:p14="http://schemas.microsoft.com/office/powerpoint/2010/main" val="1534832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ankyou Images, Stock Photos &amp; Vectors | Shutterstock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46"/>
          <a:stretch/>
        </p:blipFill>
        <p:spPr bwMode="auto">
          <a:xfrm>
            <a:off x="1266154" y="1712890"/>
            <a:ext cx="9732403" cy="368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445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818" t="4709" r="17072" b="9375"/>
          <a:stretch/>
        </p:blipFill>
        <p:spPr>
          <a:xfrm>
            <a:off x="1687132" y="573110"/>
            <a:ext cx="8731877" cy="628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99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165" t="5696" r="16608" b="13503"/>
          <a:stretch/>
        </p:blipFill>
        <p:spPr>
          <a:xfrm>
            <a:off x="2240924" y="1226490"/>
            <a:ext cx="7237927" cy="48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03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89A2-16A8-1EA6-8677-2D0468C7D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E3673-2B69-374B-01EE-81648591D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91AAA-3D0F-F87F-F5A0-3D0B929567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6563" t="30268" r="39531" b="32770"/>
          <a:stretch/>
        </p:blipFill>
        <p:spPr>
          <a:xfrm>
            <a:off x="1047750" y="681036"/>
            <a:ext cx="10306050" cy="564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70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7897" t="4885" r="19051" b="13425"/>
          <a:stretch/>
        </p:blipFill>
        <p:spPr>
          <a:xfrm>
            <a:off x="1918951" y="128790"/>
            <a:ext cx="8203843" cy="59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86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number of </a:t>
            </a:r>
            <a:r>
              <a:rPr lang="en-US" dirty="0" err="1"/>
              <a:t>Ms</a:t>
            </a:r>
            <a:r>
              <a:rPr lang="en-US" dirty="0"/>
              <a:t> in a method depends on the knowledge and skill of the user. Heuristics are given to help decide where an M should be placed in a method. For example, when pointing with the mouse a button press is usually fully anticipated and no M is needed between both operators.</a:t>
            </a:r>
          </a:p>
        </p:txBody>
      </p:sp>
    </p:spTree>
    <p:extLst>
      <p:ext uri="{BB962C8B-B14F-4D97-AF65-F5344CB8AC3E}">
        <p14:creationId xmlns:p14="http://schemas.microsoft.com/office/powerpoint/2010/main" val="2750338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284</TotalTime>
  <Words>1558</Words>
  <Application>Microsoft Office PowerPoint</Application>
  <PresentationFormat>Widescreen</PresentationFormat>
  <Paragraphs>151</Paragraphs>
  <Slides>41</Slides>
  <Notes>12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                       KLM-GOMS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following table shows the heuristics for placing the M operator:</vt:lpstr>
      <vt:lpstr>PowerPoint Presentation</vt:lpstr>
      <vt:lpstr>PowerPoint Presentation</vt:lpstr>
      <vt:lpstr>Design 2 : Design B: use the short cut “control + T”</vt:lpstr>
      <vt:lpstr>PowerPoint Presentation</vt:lpstr>
      <vt:lpstr>PowerPoint Presentation</vt:lpstr>
      <vt:lpstr>PowerPoint Presentation</vt:lpstr>
      <vt:lpstr>Advantages </vt:lpstr>
      <vt:lpstr>PowerPoint Presentation</vt:lpstr>
      <vt:lpstr>Limitations :</vt:lpstr>
      <vt:lpstr>Class task:</vt:lpstr>
      <vt:lpstr>Answer: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•What does a GOMS task analysis involve? </vt:lpstr>
      <vt:lpstr>PowerPoint Presentation</vt:lpstr>
      <vt:lpstr>PowerPoint Presentation</vt:lpstr>
      <vt:lpstr>PowerPoint Presentation</vt:lpstr>
      <vt:lpstr>Email example in GOMS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Solutuon………..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itx BUNNY</cp:lastModifiedBy>
  <cp:revision>44</cp:revision>
  <dcterms:created xsi:type="dcterms:W3CDTF">2022-03-24T12:40:14Z</dcterms:created>
  <dcterms:modified xsi:type="dcterms:W3CDTF">2023-05-18T18:23:39Z</dcterms:modified>
</cp:coreProperties>
</file>